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77" r:id="rId4"/>
    <p:sldId id="278" r:id="rId5"/>
    <p:sldId id="279" r:id="rId6"/>
    <p:sldId id="281" r:id="rId7"/>
    <p:sldId id="263" r:id="rId8"/>
    <p:sldId id="257" r:id="rId9"/>
    <p:sldId id="258" r:id="rId10"/>
    <p:sldId id="259" r:id="rId11"/>
    <p:sldId id="264" r:id="rId12"/>
    <p:sldId id="265" r:id="rId13"/>
    <p:sldId id="267" r:id="rId14"/>
    <p:sldId id="266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포션제조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99" y="1122056"/>
            <a:ext cx="6689401" cy="3761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14145B-EF48-086C-2961-08D4B37EDF84}"/>
              </a:ext>
            </a:extLst>
          </p:cNvPr>
          <p:cNvSpPr/>
          <p:nvPr/>
        </p:nvSpPr>
        <p:spPr>
          <a:xfrm>
            <a:off x="500269" y="5086185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</a:t>
            </a:r>
            <a:r>
              <a:rPr lang="ko-KR" altLang="en-US" sz="1400" dirty="0">
                <a:solidFill>
                  <a:schemeClr val="bg1"/>
                </a:solidFill>
              </a:rPr>
              <a:t> 제조하기를 </a:t>
            </a:r>
            <a:r>
              <a:rPr lang="ko-KR" altLang="en-US" sz="1400" dirty="0" err="1">
                <a:solidFill>
                  <a:schemeClr val="bg1"/>
                </a:solidFill>
              </a:rPr>
              <a:t>클릭하고나면</a:t>
            </a:r>
            <a:r>
              <a:rPr lang="ko-KR" altLang="en-US" sz="1400" dirty="0">
                <a:solidFill>
                  <a:schemeClr val="bg1"/>
                </a:solidFill>
              </a:rPr>
              <a:t> 등장하는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유저가 넣은 재료들의 총합으로 용량이 정해지며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이때 최소 수치를 넘어가지 않을 경우 의뢰는 실패 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제작된 </a:t>
            </a:r>
            <a:r>
              <a:rPr lang="ko-KR" altLang="en-US" sz="1400" dirty="0" err="1">
                <a:solidFill>
                  <a:schemeClr val="bg1"/>
                </a:solidFill>
              </a:rPr>
              <a:t>포션은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 ~ A</a:t>
            </a:r>
            <a:r>
              <a:rPr lang="ko-KR" altLang="en-US" sz="1400" dirty="0">
                <a:solidFill>
                  <a:schemeClr val="bg1"/>
                </a:solidFill>
              </a:rPr>
              <a:t>사이의 등급을 가지게 되며 최대 용량에 가까울 수록 높은 등급을 가지게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442E-1626-1DAA-4C8D-53E93FAE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5E34-A718-C00C-AF6D-06938DFAD63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36D57921-958C-CF2A-E360-2217E995F18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5B36-0DD6-24D8-BC61-A4F7CA14F44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7CAA34-5920-D846-66C5-0FF84DE0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D1A7742-1369-38C1-8471-005C12DF7C02}"/>
              </a:ext>
            </a:extLst>
          </p:cNvPr>
          <p:cNvSpPr/>
          <p:nvPr/>
        </p:nvSpPr>
        <p:spPr>
          <a:xfrm>
            <a:off x="516834" y="3670852"/>
            <a:ext cx="5095461" cy="1988027"/>
          </a:xfrm>
          <a:prstGeom prst="wedgeRectCallout">
            <a:avLst>
              <a:gd name="adj1" fmla="val 58064"/>
              <a:gd name="adj2" fmla="val -228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등급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용량에 따라서 최소 용량과 최대 용량에 따라 매겨진다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등급은 총</a:t>
            </a:r>
            <a:r>
              <a:rPr lang="en-US" altLang="ko-KR" sz="1200" dirty="0">
                <a:latin typeface="+mj-lt"/>
              </a:rPr>
              <a:t> 5</a:t>
            </a:r>
            <a:r>
              <a:rPr lang="ko-KR" altLang="en-US" sz="1200" dirty="0">
                <a:latin typeface="+mj-lt"/>
              </a:rPr>
              <a:t>개이며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각 수치의 소주점은 버림 처리한다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endParaRPr lang="en-US" altLang="ko-KR" sz="3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[</a:t>
            </a:r>
            <a:r>
              <a:rPr lang="ko-KR" altLang="en-US" sz="1200" b="1" dirty="0">
                <a:latin typeface="+mj-lt"/>
              </a:rPr>
              <a:t>각 등급별 산정 구간</a:t>
            </a:r>
            <a:r>
              <a:rPr lang="en-US" altLang="ko-KR" sz="1200" b="1" dirty="0">
                <a:latin typeface="+mj-lt"/>
              </a:rPr>
              <a:t>] </a:t>
            </a:r>
          </a:p>
          <a:p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A</a:t>
            </a:r>
            <a:r>
              <a:rPr lang="ko-KR" altLang="en-US" sz="1200" dirty="0">
                <a:latin typeface="+mj-lt"/>
              </a:rPr>
              <a:t>등급의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제작하고 제출하게 되면 추가 골드 및 보상을 얻는다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85BD2D-B550-F9AB-A99F-131DA5CF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53077"/>
              </p:ext>
            </p:extLst>
          </p:nvPr>
        </p:nvGraphicFramePr>
        <p:xfrm>
          <a:off x="648250" y="4603484"/>
          <a:ext cx="48326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438">
                  <a:extLst>
                    <a:ext uri="{9D8B030D-6E8A-4147-A177-3AD203B41FA5}">
                      <a16:colId xmlns:a16="http://schemas.microsoft.com/office/drawing/2014/main" val="4128009123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707094846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594349092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937830620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969402258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2640859554"/>
                    </a:ext>
                  </a:extLst>
                </a:gridCol>
              </a:tblGrid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등급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49433"/>
                  </a:ext>
                </a:extLst>
              </a:tr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수치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~20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21 ~ 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41 ~ 60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61 ~ 80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81 ~ 100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6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7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9B53-E912-D435-FECD-4472228C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5E29E-5432-393A-41F7-4CF0C77F826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4DB7B5FF-9C84-E1BA-26DA-72B8F682241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B1C14-E2C4-8A6A-27F6-73A25A70F35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16B11-4F04-9BF7-479B-FC0283A8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7581608-D9DD-8EE3-1C0F-EB6081B2D1EA}"/>
              </a:ext>
            </a:extLst>
          </p:cNvPr>
          <p:cNvSpPr/>
          <p:nvPr/>
        </p:nvSpPr>
        <p:spPr>
          <a:xfrm>
            <a:off x="642730" y="4638261"/>
            <a:ext cx="5340625" cy="770647"/>
          </a:xfrm>
          <a:prstGeom prst="wedgeRectCallout">
            <a:avLst>
              <a:gd name="adj1" fmla="val 29326"/>
              <a:gd name="adj2" fmla="val 7652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마음에 들지 않는다면 다시 제작할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의뢰당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번 다시 제작이 가능하다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골드 </a:t>
            </a:r>
            <a:r>
              <a:rPr lang="en-US" altLang="ko-KR" sz="1200" dirty="0">
                <a:latin typeface="+mj-lt"/>
              </a:rPr>
              <a:t>50</a:t>
            </a:r>
            <a:r>
              <a:rPr lang="ko-KR" altLang="en-US" sz="1200" dirty="0">
                <a:latin typeface="+mj-lt"/>
              </a:rPr>
              <a:t>이 소모되며 다시 </a:t>
            </a:r>
            <a:r>
              <a:rPr lang="ko-KR" altLang="en-US" sz="1200" dirty="0" err="1">
                <a:latin typeface="+mj-lt"/>
              </a:rPr>
              <a:t>포션</a:t>
            </a:r>
            <a:r>
              <a:rPr lang="ko-KR" altLang="en-US" sz="1200" dirty="0">
                <a:latin typeface="+mj-lt"/>
              </a:rPr>
              <a:t> 제작 화면으로 돌아간다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C6D5276-7B6E-B7AF-75AB-0F5163754CFE}"/>
              </a:ext>
            </a:extLst>
          </p:cNvPr>
          <p:cNvSpPr/>
          <p:nvPr/>
        </p:nvSpPr>
        <p:spPr>
          <a:xfrm>
            <a:off x="6726491" y="4719149"/>
            <a:ext cx="4345700" cy="608870"/>
          </a:xfrm>
          <a:prstGeom prst="wedgeRectCallout">
            <a:avLst>
              <a:gd name="adj1" fmla="val 20505"/>
              <a:gd name="adj2" fmla="val 8512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포션으로 의뢰인이 원하는 용량과 체크한다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42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C991-418C-D505-F871-D04DBE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BC761-986D-B0DB-8270-82941AC3B77A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A302590-6671-845C-9E1E-6714F398F2A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4A9E-C1B2-EBED-815A-7C7639C3096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C717AF-1888-4192-9EAF-B1E05C4B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91" y="1122057"/>
            <a:ext cx="7060821" cy="3975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AC2763-EB5A-BA9A-951C-19A86CAAC99F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제출하고 의뢰인이 요구한 용량이 나타나게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이때 제출한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용량이 의뢰한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용량보다 크다면 성공처리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만약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ko-KR" altLang="en-US" sz="1400" dirty="0">
                <a:solidFill>
                  <a:schemeClr val="bg1"/>
                </a:solidFill>
              </a:rPr>
              <a:t>등급의 </a:t>
            </a:r>
            <a:r>
              <a:rPr lang="ko-KR" altLang="en-US" sz="1400" dirty="0" err="1">
                <a:solidFill>
                  <a:schemeClr val="bg1"/>
                </a:solidFill>
              </a:rPr>
              <a:t>포션일</a:t>
            </a:r>
            <a:r>
              <a:rPr lang="ko-KR" altLang="en-US" sz="1400" dirty="0">
                <a:solidFill>
                  <a:schemeClr val="bg1"/>
                </a:solidFill>
              </a:rPr>
              <a:t> 경우 의뢰 대성공이 되면서 재화 혹은 레시피의 등급이 상승하게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6562-8D90-79F8-8B6E-749F7E9B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EC1-2275-CE56-D3F3-4E3977B5B9F9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6526025-6496-4BE3-519B-67A5C8B54541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0510-DBDD-2F09-0F9D-5F38D11CA9D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8AD045-03FF-E600-8999-9177D715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4" y="1324816"/>
            <a:ext cx="8850953" cy="498321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8A5ED39-FB4D-766C-A478-9F287FAFA147}"/>
              </a:ext>
            </a:extLst>
          </p:cNvPr>
          <p:cNvSpPr/>
          <p:nvPr/>
        </p:nvSpPr>
        <p:spPr>
          <a:xfrm>
            <a:off x="3737114" y="4306957"/>
            <a:ext cx="5340625" cy="770647"/>
          </a:xfrm>
          <a:prstGeom prst="wedgeRectCallout">
            <a:avLst>
              <a:gd name="adj1" fmla="val 13693"/>
              <a:gd name="adj2" fmla="val -7824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제출한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용량과 요구 용량을 비교하는 애니메이션이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성공하였을 경우 성공이라고 띄운다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실패했을 경우 위약금을 물었다는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를 표기한다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0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9BFF-1FDA-6C26-8CAB-93F9C54D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F6F81-98F0-A973-BD23-8494D94D19D3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2861A94-005A-F6CC-8AC9-3C5F4343FF6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DE5F-673B-3411-93CD-ACAD0D8FEB1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5B003-5DDF-4F49-1195-8A3AF446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0" y="1103614"/>
            <a:ext cx="6905621" cy="38829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2F788-98D4-F380-041D-85D78D60429C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연금술 길드내에 있는 상점으로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만드는데 필요한 재료나 첨가제를 주문하는 공간이다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가판대에서 </a:t>
            </a:r>
            <a:r>
              <a:rPr lang="ko-KR" altLang="en-US" sz="1400" dirty="0" err="1">
                <a:solidFill>
                  <a:schemeClr val="bg1"/>
                </a:solidFill>
              </a:rPr>
              <a:t>재품을</a:t>
            </a:r>
            <a:r>
              <a:rPr lang="ko-KR" altLang="en-US" sz="1400" dirty="0">
                <a:solidFill>
                  <a:schemeClr val="bg1"/>
                </a:solidFill>
              </a:rPr>
              <a:t> 골라서 사는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60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6B70-AE8C-E5CE-8678-5ADCCB3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9C053-C293-524F-6393-3FB5AED9A700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B52FCFDA-669B-4059-B8B5-73AD40B1077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85F0B-D81E-1EFA-0574-05D79400452B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F5BF48-79D4-1851-9E17-2ED5A7A9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0" y="1249387"/>
            <a:ext cx="8996543" cy="505864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B383DE8-1720-CC2D-829E-6561ECFC80A2}"/>
              </a:ext>
            </a:extLst>
          </p:cNvPr>
          <p:cNvSpPr/>
          <p:nvPr/>
        </p:nvSpPr>
        <p:spPr>
          <a:xfrm>
            <a:off x="1152940" y="4061791"/>
            <a:ext cx="5618921" cy="854766"/>
          </a:xfrm>
          <a:prstGeom prst="wedgeRectCallout">
            <a:avLst>
              <a:gd name="adj1" fmla="val 14065"/>
              <a:gd name="adj2" fmla="val -8254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마우스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구매를 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구매를 하고 나면 </a:t>
            </a:r>
            <a:r>
              <a:rPr lang="en-US" altLang="ko-KR" sz="1200" dirty="0">
                <a:latin typeface="+mj-lt"/>
              </a:rPr>
              <a:t>sold out</a:t>
            </a:r>
            <a:r>
              <a:rPr lang="ko-KR" altLang="en-US" sz="1200" dirty="0">
                <a:latin typeface="+mj-lt"/>
              </a:rPr>
              <a:t>으로 변경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등급 부족으로 구매를 할 수 없을 경우 구매 불가라는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로 표기된다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08435-E701-6D84-872D-AF4761ECC17E}"/>
              </a:ext>
            </a:extLst>
          </p:cNvPr>
          <p:cNvSpPr/>
          <p:nvPr/>
        </p:nvSpPr>
        <p:spPr>
          <a:xfrm>
            <a:off x="1716156" y="1484244"/>
            <a:ext cx="1490870" cy="53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현재 </a:t>
            </a:r>
            <a:r>
              <a:rPr lang="ko-KR" altLang="en-US" sz="1400" dirty="0" err="1"/>
              <a:t>소지금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87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C005-B3B2-ECE8-FE17-0999E37B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B7A08-AB68-B0DB-5E90-11A86E4CE538}"/>
              </a:ext>
            </a:extLst>
          </p:cNvPr>
          <p:cNvSpPr txBox="1"/>
          <p:nvPr/>
        </p:nvSpPr>
        <p:spPr>
          <a:xfrm>
            <a:off x="192157" y="132521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추가</a:t>
            </a:r>
            <a:r>
              <a:rPr lang="en-US" altLang="ko-KR" sz="3600" b="1" dirty="0"/>
              <a:t> UI – </a:t>
            </a:r>
            <a:r>
              <a:rPr lang="ko-KR" altLang="en-US" sz="3600" b="1" dirty="0"/>
              <a:t>일시 정지 시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9AD22C1-D517-84F0-2579-F558F42FD82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42468-39E6-663C-C14E-DEDD53815507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13" name="그림 12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68C196-76A9-26BA-18ED-9F29FF5D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41" y="1162928"/>
            <a:ext cx="9241519" cy="5205354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B89131AC-ADC1-FC76-D650-FAEDA48F1F3A}"/>
              </a:ext>
            </a:extLst>
          </p:cNvPr>
          <p:cNvSpPr/>
          <p:nvPr/>
        </p:nvSpPr>
        <p:spPr>
          <a:xfrm>
            <a:off x="3604592" y="3982278"/>
            <a:ext cx="5340625" cy="598369"/>
          </a:xfrm>
          <a:prstGeom prst="wedgeRectCallout">
            <a:avLst>
              <a:gd name="adj1" fmla="val 15926"/>
              <a:gd name="adj2" fmla="val -8168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스크롤을 통해서 사운드 크기를 조절 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8542776D-6EE7-5A12-7AFA-F09BBAAC6B70}"/>
              </a:ext>
            </a:extLst>
          </p:cNvPr>
          <p:cNvSpPr/>
          <p:nvPr/>
        </p:nvSpPr>
        <p:spPr>
          <a:xfrm>
            <a:off x="3108630" y="5972672"/>
            <a:ext cx="5340625" cy="598369"/>
          </a:xfrm>
          <a:prstGeom prst="wedgeRectCallout">
            <a:avLst>
              <a:gd name="adj1" fmla="val 37142"/>
              <a:gd name="adj2" fmla="val -761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lt"/>
              </a:rPr>
              <a:t>뒷</a:t>
            </a:r>
            <a:r>
              <a:rPr lang="ko-KR" altLang="en-US" sz="1200" dirty="0">
                <a:latin typeface="+mj-lt"/>
              </a:rPr>
              <a:t> 배경의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들 기능을 잠시 일시 정지 시키면서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가림막을</a:t>
            </a:r>
            <a:r>
              <a:rPr lang="ko-KR" altLang="en-US" sz="1200" dirty="0">
                <a:latin typeface="+mj-lt"/>
              </a:rPr>
              <a:t> 설치한다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lt"/>
              </a:rPr>
              <a:t>가림막은</a:t>
            </a:r>
            <a:r>
              <a:rPr lang="ko-KR" altLang="en-US" sz="1200" dirty="0">
                <a:latin typeface="+mj-lt"/>
              </a:rPr>
              <a:t> 불투명도 </a:t>
            </a:r>
            <a:r>
              <a:rPr lang="en-US" altLang="ko-KR" sz="1200" dirty="0">
                <a:latin typeface="+mj-lt"/>
              </a:rPr>
              <a:t>45%</a:t>
            </a:r>
            <a:r>
              <a:rPr lang="ko-KR" altLang="en-US" sz="1200" dirty="0">
                <a:latin typeface="+mj-lt"/>
              </a:rPr>
              <a:t>의 이미지로 처리한다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86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3A30-7748-5EC4-43CE-09BFD2AB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18E6A-1DE4-6C6F-8EDE-87BD4E292EE4}"/>
              </a:ext>
            </a:extLst>
          </p:cNvPr>
          <p:cNvSpPr txBox="1"/>
          <p:nvPr/>
        </p:nvSpPr>
        <p:spPr>
          <a:xfrm>
            <a:off x="192157" y="132521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메인 화면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65D45F7-128A-5F61-D296-E3ACE714C20B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E9202E-B02A-39D0-B0BB-12B19DF27AA7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각 버튼들이 의뢰게시판의 의뢰지처럼 게시판에 걸려있는 컨셉이다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버튼을 누르게 되면 도장이 찍히는 사운드와 함께 도장 이미지가 찍힌다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1C69E-BEC0-20D8-7E05-9728CA5116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12" name="그림 11" descr="텍스트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9264BF-AE95-321D-F813-47EE5D23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26" y="1041245"/>
            <a:ext cx="7225748" cy="40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2F1F-14E3-4628-AD90-57F33C10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98E88-307A-07B9-EAF9-B68B15B69F76}"/>
              </a:ext>
            </a:extLst>
          </p:cNvPr>
          <p:cNvSpPr txBox="1"/>
          <p:nvPr/>
        </p:nvSpPr>
        <p:spPr>
          <a:xfrm>
            <a:off x="192157" y="132521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메인 화면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7D35E7C-1764-022B-CAFD-F487EE1C8035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CB46D-8CB2-725F-D24D-4D2E4B9C2DD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12" name="그림 11" descr="텍스트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E4B1E-D057-EDB3-31AD-FD73ECDC3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84" y="1198470"/>
            <a:ext cx="9131032" cy="513426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9CFCC8B-28AF-0D6B-B610-0D133548E311}"/>
              </a:ext>
            </a:extLst>
          </p:cNvPr>
          <p:cNvSpPr/>
          <p:nvPr/>
        </p:nvSpPr>
        <p:spPr>
          <a:xfrm>
            <a:off x="3366052" y="4373218"/>
            <a:ext cx="477078" cy="4770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D63EE3A-EAAD-1596-28E9-DD90231D9CE9}"/>
              </a:ext>
            </a:extLst>
          </p:cNvPr>
          <p:cNvSpPr/>
          <p:nvPr/>
        </p:nvSpPr>
        <p:spPr>
          <a:xfrm>
            <a:off x="1965573" y="5129469"/>
            <a:ext cx="5382758" cy="670661"/>
          </a:xfrm>
          <a:prstGeom prst="wedgeRectCallout">
            <a:avLst>
              <a:gd name="adj1" fmla="val -18789"/>
              <a:gd name="adj2" fmla="val -8511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</a:t>
            </a:r>
            <a:r>
              <a:rPr lang="ko-KR" altLang="en-US" sz="1200" dirty="0" err="1">
                <a:latin typeface="+mj-lt"/>
              </a:rPr>
              <a:t>클릭하게되면</a:t>
            </a:r>
            <a:r>
              <a:rPr lang="ko-KR" altLang="en-US" sz="1200" dirty="0">
                <a:latin typeface="+mj-lt"/>
              </a:rPr>
              <a:t> 버튼의 왼쪽에 도장이 찍힌다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이때 도장 찍히는 사운드가 같이 출력이 되면서 다음 화면으로 넘어간다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82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A370-5210-9CE9-A284-E7C316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8AAE8-A0E2-C4C6-0A77-16ED39AA3ED8}"/>
              </a:ext>
            </a:extLst>
          </p:cNvPr>
          <p:cNvSpPr txBox="1"/>
          <p:nvPr/>
        </p:nvSpPr>
        <p:spPr>
          <a:xfrm>
            <a:off x="192157" y="132521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 레시피 선택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A4F835B-14C3-793C-E8AC-2F8410B84F3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FFA96F-475A-A671-6E30-36118FF3096B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처음 시작하면서 가져갈 수 있는 레시피들을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현실의 주방에 있는 </a:t>
            </a:r>
            <a:r>
              <a:rPr lang="ko-KR" altLang="en-US" sz="1400" dirty="0" err="1">
                <a:solidFill>
                  <a:schemeClr val="bg1"/>
                </a:solidFill>
              </a:rPr>
              <a:t>오더랙을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모티브삼아서</a:t>
            </a:r>
            <a:r>
              <a:rPr lang="ko-KR" altLang="en-US" sz="1400" dirty="0">
                <a:solidFill>
                  <a:schemeClr val="bg1"/>
                </a:solidFill>
              </a:rPr>
              <a:t> 제작한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A520C-9432-C85C-BF40-7A6454E20744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FD4B9-97DF-23D8-304D-76C903140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41" y="1072720"/>
            <a:ext cx="7229719" cy="40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10CF-B60A-584D-62BF-62138515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D2974C-16C0-DC3A-6AAE-108FAE1750A9}"/>
              </a:ext>
            </a:extLst>
          </p:cNvPr>
          <p:cNvSpPr txBox="1"/>
          <p:nvPr/>
        </p:nvSpPr>
        <p:spPr>
          <a:xfrm>
            <a:off x="192157" y="132521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 레시피 선택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C4449A4-E5AE-30F3-9D33-B8B20B759327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FB83D-A710-060B-52C5-11B658334C6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9BF4A5-466B-A2D9-574C-B4611B0E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40" y="1297035"/>
            <a:ext cx="8778320" cy="49371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F4777-F8C3-9AC6-9D71-57E9B54BE748}"/>
              </a:ext>
            </a:extLst>
          </p:cNvPr>
          <p:cNvSpPr/>
          <p:nvPr/>
        </p:nvSpPr>
        <p:spPr>
          <a:xfrm>
            <a:off x="8912087" y="5638801"/>
            <a:ext cx="1451113" cy="466476"/>
          </a:xfrm>
          <a:prstGeom prst="roundRect">
            <a:avLst/>
          </a:prstGeom>
          <a:solidFill>
            <a:srgbClr val="3B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A4FF8A-DB56-3B56-EB82-9E35A20C1973}"/>
              </a:ext>
            </a:extLst>
          </p:cNvPr>
          <p:cNvSpPr/>
          <p:nvPr/>
        </p:nvSpPr>
        <p:spPr>
          <a:xfrm>
            <a:off x="609600" y="5531624"/>
            <a:ext cx="4395471" cy="974708"/>
          </a:xfrm>
          <a:prstGeom prst="wedgeRectCallout">
            <a:avLst>
              <a:gd name="adj1" fmla="val 18446"/>
              <a:gd name="adj2" fmla="val -7325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레시피를 클릭하면 해당 레시피가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그 후 좌측 하단의 게임시작이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게임시작 버튼을 누르면 선택된 레시피가 뽑히는</a:t>
            </a:r>
            <a:br>
              <a:rPr lang="en-US" altLang="ko-KR" sz="1200" dirty="0">
                <a:latin typeface="+mj-lt"/>
              </a:rPr>
            </a:br>
            <a:r>
              <a:rPr lang="ko-KR" altLang="en-US" sz="1200" dirty="0">
                <a:latin typeface="+mj-lt"/>
              </a:rPr>
              <a:t>애니메이션을 출력한다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95541D4-AEAD-F2CE-3E0A-04EAB98E7A92}"/>
              </a:ext>
            </a:extLst>
          </p:cNvPr>
          <p:cNvSpPr/>
          <p:nvPr/>
        </p:nvSpPr>
        <p:spPr>
          <a:xfrm>
            <a:off x="6493565" y="4709048"/>
            <a:ext cx="5088835" cy="670661"/>
          </a:xfrm>
          <a:prstGeom prst="wedgeRectCallout">
            <a:avLst>
              <a:gd name="adj1" fmla="val 13787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레시피를 설정하지 않으면 비활성화 상태가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활성화된 상태에서 누르면 선택된 레시피를 가지고 게임을 시작한다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98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1146</Words>
  <Application>Microsoft Office PowerPoint</Application>
  <PresentationFormat>와이드스크린</PresentationFormat>
  <Paragraphs>178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52</cp:revision>
  <dcterms:created xsi:type="dcterms:W3CDTF">2025-03-05T22:26:51Z</dcterms:created>
  <dcterms:modified xsi:type="dcterms:W3CDTF">2025-03-30T09:23:01Z</dcterms:modified>
</cp:coreProperties>
</file>